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336" r:id="rId4"/>
    <p:sldId id="339" r:id="rId5"/>
    <p:sldId id="349" r:id="rId6"/>
    <p:sldId id="352" r:id="rId7"/>
    <p:sldId id="351" r:id="rId8"/>
    <p:sldId id="342" r:id="rId9"/>
    <p:sldId id="341" r:id="rId10"/>
    <p:sldId id="338" r:id="rId11"/>
    <p:sldId id="35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FF66FF"/>
    <a:srgbClr val="CC6600"/>
    <a:srgbClr val="993366"/>
    <a:srgbClr val="9966FF"/>
    <a:srgbClr val="66CCFF"/>
    <a:srgbClr val="33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8378" autoAdjust="0"/>
  </p:normalViewPr>
  <p:slideViewPr>
    <p:cSldViewPr>
      <p:cViewPr>
        <p:scale>
          <a:sx n="120" d="100"/>
          <a:sy n="120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6F7086-6ACC-4F37-9D03-E4DB03C682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6688"/>
            <a:ext cx="5607691" cy="41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DCBD53A-9AD5-4B21-AC5E-77A42EC27A5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848600" cy="2057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65550"/>
            <a:ext cx="6705600" cy="11874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124" name="Picture 4" descr="StrategicInitBackground_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5126038" cy="73025"/>
          </a:xfrm>
          <a:prstGeom prst="rect">
            <a:avLst/>
          </a:prstGeom>
          <a:noFill/>
        </p:spPr>
      </p:pic>
      <p:pic>
        <p:nvPicPr>
          <p:cNvPr id="5126" name="Picture 6" descr="logo"/>
          <p:cNvPicPr>
            <a:picLocks noChangeAspect="1" noChangeArrowheads="1"/>
          </p:cNvPicPr>
          <p:nvPr userDrawn="1"/>
        </p:nvPicPr>
        <p:blipFill>
          <a:blip r:embed="rId3" cstate="print"/>
          <a:srcRect r="2409" b="33333"/>
          <a:stretch>
            <a:fillRect/>
          </a:stretch>
        </p:blipFill>
        <p:spPr bwMode="auto">
          <a:xfrm>
            <a:off x="762000" y="5029200"/>
            <a:ext cx="1435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171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2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5" descr="StrategicInitBackground_1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0" y="1371600"/>
            <a:ext cx="5126038" cy="73025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6384925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24911CAE-DA92-458E-B18F-A057721F5E4F}" type="slidenum">
              <a:rPr lang="en-US" sz="1000">
                <a:latin typeface="Verdana" pitchFamily="34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553200" y="6553200"/>
            <a:ext cx="2390775" cy="304800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normalizeH="1" dirty="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Impact"/>
              </a:rPr>
              <a:t>Klickitat PUD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Georgia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rgbClr val="CA0232"/>
        </a:buClr>
        <a:buSzPct val="70000"/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rgbClr val="777777"/>
        </a:buClr>
        <a:buSzPct val="75000"/>
        <a:buFont typeface="Wingdings" pitchFamily="2" charset="2"/>
        <a:buChar char="n"/>
        <a:defRPr sz="2800">
          <a:solidFill>
            <a:schemeClr val="bg2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rgbClr val="777777"/>
        </a:buClr>
        <a:buSzPct val="7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rgbClr val="CA0232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Renewable Natural Gas</a:t>
            </a: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611019"/>
            <a:ext cx="6705600" cy="533400"/>
          </a:xfrm>
        </p:spPr>
        <p:txBody>
          <a:bodyPr/>
          <a:lstStyle/>
          <a:p>
            <a:r>
              <a:rPr lang="en-US" dirty="0" smtClean="0"/>
              <a:t>May 17, 2017</a:t>
            </a:r>
            <a:endParaRPr lang="en-US" dirty="0"/>
          </a:p>
        </p:txBody>
      </p:sp>
      <p:pic>
        <p:nvPicPr>
          <p:cNvPr id="5124" name="Picture 4" descr="Willie_Elbow_Banner_Logo_noT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0"/>
            <a:ext cx="923925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RNG Years 6-15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marL="471487" lvl="1" indent="0">
              <a:buNone/>
            </a:pPr>
            <a:endParaRPr lang="en-US" sz="2600" dirty="0" smtClean="0"/>
          </a:p>
          <a:p>
            <a:pPr marL="471487" lvl="1" indent="0">
              <a:buNone/>
            </a:pPr>
            <a:endParaRPr lang="en-US" sz="2600" dirty="0" smtClean="0">
              <a:sym typeface="Wingdings" panose="05000000000000000000" pitchFamily="2" charset="2"/>
            </a:endParaRP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26877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9851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Generation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68" y="1752600"/>
            <a:ext cx="783886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6309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Generation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68" y="1752600"/>
            <a:ext cx="783886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55521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73" y="381000"/>
            <a:ext cx="8686800" cy="990600"/>
          </a:xfrm>
        </p:spPr>
        <p:txBody>
          <a:bodyPr/>
          <a:lstStyle/>
          <a:p>
            <a:r>
              <a:rPr lang="en-US" dirty="0" smtClean="0"/>
              <a:t>RNG Years 1 -5, no Renewable “Value”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164747" cy="449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8946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RNG Years 1-5 </a:t>
            </a:r>
            <a:r>
              <a:rPr lang="en-US" dirty="0" smtClean="0"/>
              <a:t>Potential</a:t>
            </a:r>
            <a:r>
              <a:rPr lang="en-US" dirty="0" smtClean="0"/>
              <a:t> Value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599"/>
            <a:ext cx="8324850" cy="375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867400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Assumes $19 RIN / LCFS value.  Currently $30.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74418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9877" y="1981200"/>
            <a:ext cx="7239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Primary requirement was to improve net margins from the project and reduce our overall risk, which currently is the market risk faced for electricity sales.</a:t>
            </a:r>
          </a:p>
          <a:p>
            <a:endParaRPr lang="en-US" sz="2000" dirty="0"/>
          </a:p>
          <a:p>
            <a:r>
              <a:rPr lang="en-US" sz="2000" dirty="0" smtClean="0"/>
              <a:t>Over </a:t>
            </a:r>
            <a:r>
              <a:rPr lang="en-US" sz="2000" dirty="0"/>
              <a:t>the </a:t>
            </a:r>
            <a:r>
              <a:rPr lang="en-US" sz="2000" dirty="0" smtClean="0"/>
              <a:t>past </a:t>
            </a:r>
            <a:r>
              <a:rPr lang="en-US" sz="2000" dirty="0"/>
              <a:t>three years, KPUD </a:t>
            </a:r>
            <a:r>
              <a:rPr lang="en-US" sz="2000" dirty="0" smtClean="0"/>
              <a:t>introduced legislation that was in Olympia to allow PUDs to produce and sell RNG, held </a:t>
            </a:r>
            <a:r>
              <a:rPr lang="en-US" sz="2000" dirty="0"/>
              <a:t>discussions with over 80 </a:t>
            </a:r>
            <a:r>
              <a:rPr lang="en-US" sz="2000" dirty="0" smtClean="0"/>
              <a:t>companies, including 23 potential off-takers, visited 8 </a:t>
            </a:r>
            <a:r>
              <a:rPr lang="en-US" sz="2000" dirty="0"/>
              <a:t>site visits, evaluated </a:t>
            </a:r>
            <a:r>
              <a:rPr lang="en-US" sz="2000" dirty="0" smtClean="0"/>
              <a:t>proposals</a:t>
            </a:r>
            <a:r>
              <a:rPr lang="en-US" sz="2000" dirty="0"/>
              <a:t>, worked with engineers, equipment vendors, off-takers and manufacturers, industry associations, </a:t>
            </a:r>
            <a:r>
              <a:rPr lang="en-US" sz="2000" dirty="0" smtClean="0"/>
              <a:t>financial advisors and </a:t>
            </a:r>
            <a:r>
              <a:rPr lang="en-US" sz="2000" dirty="0"/>
              <a:t>governmental representatives to develop </a:t>
            </a:r>
            <a:r>
              <a:rPr lang="en-US" sz="2000" dirty="0" smtClean="0"/>
              <a:t>our needs and arrive at suitable contracts for this project.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974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9877" y="1981200"/>
            <a:ext cx="7239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We explored everything from selling or closing the facility, to leasing it, to leasing the gas rights, to developing an RNG project ourselves.</a:t>
            </a:r>
          </a:p>
          <a:p>
            <a:endParaRPr lang="en-US" sz="2000" dirty="0"/>
          </a:p>
          <a:p>
            <a:r>
              <a:rPr lang="en-US" sz="2000" dirty="0" smtClean="0"/>
              <a:t>Ultimately, we arrived at an agreement whereby we borrow the capital to make the improvements, but the off-takers provide financial security to reduce the risk to our rate payers.  This provided the best balance of value and risk.</a:t>
            </a:r>
          </a:p>
          <a:p>
            <a:endParaRPr lang="en-US" sz="2000" dirty="0"/>
          </a:p>
          <a:p>
            <a:r>
              <a:rPr lang="en-US" sz="2000" dirty="0" smtClean="0"/>
              <a:t>Improvements are about $35 million.  We have financing through North Cascades Bank, which is a regional bank located in Wenatchee Washington. 3.5% for 5 years.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53485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/>
          <a:lstStyle/>
          <a:p>
            <a:r>
              <a:rPr lang="en-US" dirty="0" smtClean="0"/>
              <a:t>Contract </a:t>
            </a:r>
            <a:r>
              <a:rPr lang="en-US" dirty="0" err="1" smtClean="0"/>
              <a:t>Offtaker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9877" y="20574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IGI Resources / British Petroleum contracts are the fourth formal MOU / contract discussions we have held.  The first three did not provide the security and other needs we required.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IGI Resources is wholly owned by BP North America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Latest data I could find this morning, IGI Resources has sales of </a:t>
            </a:r>
            <a:r>
              <a:rPr lang="en-US" sz="2000" dirty="0" err="1" smtClean="0"/>
              <a:t>approx</a:t>
            </a:r>
            <a:r>
              <a:rPr lang="en-US" sz="2000" dirty="0" smtClean="0"/>
              <a:t> 600 million SCFM /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Republic’s landfill produces about 6000 SCFM a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BPNA is valued about $150 billion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22076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IGI / BP Contract Terms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772400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/>
                <a:ea typeface="Calibri"/>
                <a:cs typeface="Times New Roman"/>
              </a:rPr>
              <a:t>Contract Terms Summary: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Times New Roman"/>
              </a:rPr>
              <a:t>15 Year Contract with 2 delivery periods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Delivery Period One- Years 1-5 where 1,149,996 MMBtu/year is purchased at fixed price of $10.50. Remaining gas purchased at 100% of index price and RINs purchased at 75% of index price.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Delivery Period Two – Years 6-15 where gas is purchased at 100% of index price with RINs purchased at 75% of index price.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RNG estimated to commence commercial operations 7/1/2018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Existing generation facility to operate at an estimated 22aMW Jan-June 2018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20881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990600"/>
          </a:xfrm>
        </p:spPr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1256" y="1676400"/>
            <a:ext cx="7128344" cy="37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/>
                <a:ea typeface="Calibri"/>
                <a:cs typeface="Times New Roman"/>
              </a:rPr>
              <a:t>Financial Highlights: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KPUD staff has presented detailed financial analysis of RNG project potential outcomes over multiple meeting/workshops.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KPUD to finance project utilizing financing from regional bank at rate of 3.5%.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Upon project completion final loan balance to be repaid over 5 year term with debt service covered by portion of fixed price/volume contract.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Existing facility to contribute roughly $3M toward total 2018 site revenue.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60859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PUD Clean Bol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PUD Clean Bold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PUD Clean Bold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UD Clean Bold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UD Clean Bold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UD Clean Bold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UD Clean Bold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UD Clean Bold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UD Clean Bold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UD Clean Bold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UD Clean Bold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34744</TotalTime>
  <Words>492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KPUD Clean Bold</vt:lpstr>
      <vt:lpstr>Why Renewable Natural Gas</vt:lpstr>
      <vt:lpstr>Electrical Generation</vt:lpstr>
      <vt:lpstr>RNG Years 1 -5, no Renewable “Value”</vt:lpstr>
      <vt:lpstr>RNG Years 1-5 Potential Value</vt:lpstr>
      <vt:lpstr>History</vt:lpstr>
      <vt:lpstr>History</vt:lpstr>
      <vt:lpstr>Contract Offtaker</vt:lpstr>
      <vt:lpstr>IGI / BP Contract Terms</vt:lpstr>
      <vt:lpstr>Financing</vt:lpstr>
      <vt:lpstr>RNG Years 6-15 </vt:lpstr>
      <vt:lpstr>Electrical Generation</vt:lpstr>
    </vt:vector>
  </TitlesOfParts>
  <Company>TEA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 Workshop Presentation</dc:title>
  <dc:creator>TEA</dc:creator>
  <cp:lastModifiedBy>Jim Smith</cp:lastModifiedBy>
  <cp:revision>1232</cp:revision>
  <cp:lastPrinted>2016-09-13T20:20:30Z</cp:lastPrinted>
  <dcterms:created xsi:type="dcterms:W3CDTF">2008-01-17T22:21:09Z</dcterms:created>
  <dcterms:modified xsi:type="dcterms:W3CDTF">2017-05-17T16:11:34Z</dcterms:modified>
</cp:coreProperties>
</file>